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0"/>
  </p:notesMasterIdLst>
  <p:sldIdLst>
    <p:sldId id="299" r:id="rId3"/>
    <p:sldId id="292" r:id="rId4"/>
    <p:sldId id="293" r:id="rId5"/>
    <p:sldId id="294" r:id="rId6"/>
    <p:sldId id="295" r:id="rId7"/>
    <p:sldId id="296" r:id="rId8"/>
    <p:sldId id="256" r:id="rId9"/>
    <p:sldId id="257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91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8" r:id="rId38"/>
    <p:sldId id="297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/>
    <p:restoredTop sz="94629"/>
  </p:normalViewPr>
  <p:slideViewPr>
    <p:cSldViewPr>
      <p:cViewPr>
        <p:scale>
          <a:sx n="109" d="100"/>
          <a:sy n="109" d="100"/>
        </p:scale>
        <p:origin x="132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F370E-4533-449D-B300-C2EDEBF52A99}" type="datetimeFigureOut">
              <a:rPr lang="en-GB" smtClean="0"/>
              <a:pPr/>
              <a:t>01/03/2024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3F775-972A-409F-9B3B-BF4DF41E2553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</a:t>
            </a:r>
            <a:r>
              <a:rPr lang="en-US" dirty="0" err="1"/>
              <a:t>Nisheeth</a:t>
            </a:r>
            <a:r>
              <a:rPr lang="en-US" dirty="0"/>
              <a:t> for these slides!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3F775-972A-409F-9B3B-BF4DF41E2553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564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noFill/>
          <a:ln/>
        </p:spPr>
        <p:txBody>
          <a:bodyPr/>
          <a:lstStyle/>
          <a:p>
            <a:r>
              <a:rPr lang="en-US" altLang="en-US" sz="1600" dirty="0">
                <a:cs typeface="Arial Unicode MS" charset="0"/>
              </a:rPr>
              <a:t>SensationPerception4e-Fig-01-06-2R.jpg</a:t>
            </a:r>
            <a:br>
              <a:rPr lang="en-US" altLang="en-US" sz="1600" dirty="0">
                <a:cs typeface="Arial Unicode MS" charset="0"/>
              </a:rPr>
            </a:br>
            <a:endParaRPr lang="en-US" altLang="en-US" sz="1600" dirty="0">
              <a:cs typeface="Arial Unicode MS" charset="0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84D35A-02DB-4D04-913A-FC3EBE4551A6}" type="slidenum">
              <a:rPr lang="en-US" altLang="en-US">
                <a:solidFill>
                  <a:srgbClr val="000000"/>
                </a:solidFill>
              </a:rPr>
              <a:pPr/>
              <a:t>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</a:t>
            </a:r>
            <a:r>
              <a:rPr lang="en-US" dirty="0" err="1"/>
              <a:t>Nisheeth</a:t>
            </a:r>
            <a:r>
              <a:rPr lang="en-US" dirty="0"/>
              <a:t> for these slides!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3F775-972A-409F-9B3B-BF4DF41E2553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131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0923C-2FE0-4C18-A436-8AE6A00A0551}" type="datetimeFigureOut">
              <a:rPr lang="en-GB" smtClean="0"/>
              <a:pPr/>
              <a:t>01/03/2024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37D7-C1DB-44ED-A445-9C89206782D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0923C-2FE0-4C18-A436-8AE6A00A0551}" type="datetimeFigureOut">
              <a:rPr lang="en-GB" smtClean="0"/>
              <a:pPr/>
              <a:t>01/03/2024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37D7-C1DB-44ED-A445-9C89206782D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0923C-2FE0-4C18-A436-8AE6A00A0551}" type="datetimeFigureOut">
              <a:rPr lang="en-GB" smtClean="0"/>
              <a:pPr/>
              <a:t>01/03/2024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37D7-C1DB-44ED-A445-9C89206782D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635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8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7994086D-D859-4744-91B7-450AE810DCBD}" type="datetime1">
              <a:rPr lang="en-US" altLang="en-US"/>
              <a:pPr>
                <a:defRPr/>
              </a:pPr>
              <a:t>3/1/24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 sz="1800">
                <a:solidFill>
                  <a:srgbClr val="000000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80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fld id="{8AE175BF-45F6-4C1E-82F2-5475DDA4E10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32F4-B9BF-4249-BCC0-B98ABF57E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F0A07-E329-48AF-A08E-F19468582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A49C0-7206-4043-8E77-6AB9D79F6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6785-D262-48AD-B5C5-E00ED6C35E53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DDB4C-5A8C-460D-A7DB-A4E538E7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6829A-F37F-4A98-8726-058A7FF35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4CD62-678C-4C3E-A4E3-31EF38746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361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BB971-BD7F-45E0-9DCD-E85390805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AD520-1213-4C29-A268-ECB6D90E3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9305C-C966-403B-B011-10EFF210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6785-D262-48AD-B5C5-E00ED6C35E53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392E3-864D-474A-B5C6-4B5570B1E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46D67-8D6E-451D-A517-A185C02DF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4CD62-678C-4C3E-A4E3-31EF38746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10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C68CA-BCA3-40FB-8D15-D967E4D26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D29D7-C071-4DF1-BB5D-694549E8E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5EB80-7AAA-4F01-B947-E9E3A79FE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6785-D262-48AD-B5C5-E00ED6C35E53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2B386-89E1-492A-B3A9-CF7C9D2E4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10CAB-5583-483E-A3D8-8F52E24DE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4CD62-678C-4C3E-A4E3-31EF38746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19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E669-09D2-4932-9E1F-D2063E74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C337F-84BB-424B-8838-DF8AFDB502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F5226-4A8E-4EA4-8970-B5F8289BE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DD1677-0A55-421F-99B4-0346ABC6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6785-D262-48AD-B5C5-E00ED6C35E53}" type="datetimeFigureOut">
              <a:rPr lang="en-US" smtClean="0"/>
              <a:t>3/1/24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2AFEC1-0221-4E8A-9D40-D34F70A3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D50FD-742E-4162-8EAD-8B53B3001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4CD62-678C-4C3E-A4E3-31EF38746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28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699BC-20C6-46C6-8448-0C24B550B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AA488-244D-4A93-AEE0-7A764FF30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E09BF2-07C2-49EA-97D2-C11123255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D11E5B-250D-41CE-A31A-D9EAF2159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75581-8587-477B-A3EE-8D0A499A8A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5E0AD5-78C3-4F0E-B244-1C97E6518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6785-D262-48AD-B5C5-E00ED6C35E53}" type="datetimeFigureOut">
              <a:rPr lang="en-US" smtClean="0"/>
              <a:t>3/1/24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FC0457-E324-4024-9E84-7D2CA6192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D3A23C-0201-4BD0-8A6E-D8A9EAF3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4CD62-678C-4C3E-A4E3-31EF38746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1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7C503-7F8E-41C8-A2AB-78F6CA20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CDBDC4-33E1-45B8-849C-1605C6664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6785-D262-48AD-B5C5-E00ED6C35E53}" type="datetimeFigureOut">
              <a:rPr lang="en-US" smtClean="0"/>
              <a:t>3/1/24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BCCB5-EDF1-4D61-88A1-49DFFF1F2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8F2DF-375B-43D7-B830-30C9B0273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4CD62-678C-4C3E-A4E3-31EF38746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370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0B9D96-1F2D-42E6-8E06-6C32ED8BB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6785-D262-48AD-B5C5-E00ED6C35E53}" type="datetimeFigureOut">
              <a:rPr lang="en-US" smtClean="0"/>
              <a:t>3/1/24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578F82-A2FB-4248-8881-1DFB76C8C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E34A3-78B8-4727-85BB-B7AF621A7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4CD62-678C-4C3E-A4E3-31EF38746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56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0923C-2FE0-4C18-A436-8AE6A00A0551}" type="datetimeFigureOut">
              <a:rPr lang="en-GB" smtClean="0"/>
              <a:pPr/>
              <a:t>01/03/2024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37D7-C1DB-44ED-A445-9C89206782D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253D-5C6C-42AD-B7E1-F8B0C7DB5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D90F8-20AE-4A23-8FAE-B88436AAE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439CD-DCBE-410D-A93F-613B5B0FD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1DFDE-352C-482F-AC00-AFA2C760A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6785-D262-48AD-B5C5-E00ED6C35E53}" type="datetimeFigureOut">
              <a:rPr lang="en-US" smtClean="0"/>
              <a:t>3/1/24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1101C-E8BE-4F9A-996F-D6C204EA7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C892D-A7BC-41B0-BCB0-2252DF9D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4CD62-678C-4C3E-A4E3-31EF38746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649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9E2E-635A-4C46-94BC-3FF9AF6C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515A75-C3E6-4794-A760-4C72A3CB79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6ED600-C9E4-4BD5-A05F-EAACCFE28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82788-D66B-446C-82A0-D4E258D8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6785-D262-48AD-B5C5-E00ED6C35E53}" type="datetimeFigureOut">
              <a:rPr lang="en-US" smtClean="0"/>
              <a:t>3/1/24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48842-492A-4E6F-BAB4-8A8FC460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7AA53-CB37-484F-BB7C-71128CC8B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4CD62-678C-4C3E-A4E3-31EF38746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14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1AA5-D1A6-47F2-9A1B-0B4D64EB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1490BF-77D0-4E03-B0F6-4124AF1D8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6AA9-B151-4643-BC8B-08AED4780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6785-D262-48AD-B5C5-E00ED6C35E53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83599-B31E-43D9-AB7C-90968EF3E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9EA3A-46AD-4265-A985-E6ED94ED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4CD62-678C-4C3E-A4E3-31EF38746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59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8D922-2EF3-4F1A-8506-60F9A5E391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B78E9-A328-430A-B156-89A1607A6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E678E-DC74-4F5E-9C67-824A6604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6785-D262-48AD-B5C5-E00ED6C35E53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532F6-B12D-4D47-AB6F-63763D71E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9F85-4A64-4E51-9789-F47A80245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4CD62-678C-4C3E-A4E3-31EF38746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29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0923C-2FE0-4C18-A436-8AE6A00A0551}" type="datetimeFigureOut">
              <a:rPr lang="en-GB" smtClean="0"/>
              <a:pPr/>
              <a:t>01/03/2024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37D7-C1DB-44ED-A445-9C89206782D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0923C-2FE0-4C18-A436-8AE6A00A0551}" type="datetimeFigureOut">
              <a:rPr lang="en-GB" smtClean="0"/>
              <a:pPr/>
              <a:t>01/03/2024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37D7-C1DB-44ED-A445-9C89206782D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0923C-2FE0-4C18-A436-8AE6A00A0551}" type="datetimeFigureOut">
              <a:rPr lang="en-GB" smtClean="0"/>
              <a:pPr/>
              <a:t>01/03/2024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37D7-C1DB-44ED-A445-9C89206782D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0923C-2FE0-4C18-A436-8AE6A00A0551}" type="datetimeFigureOut">
              <a:rPr lang="en-GB" smtClean="0"/>
              <a:pPr/>
              <a:t>01/03/2024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37D7-C1DB-44ED-A445-9C89206782D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0923C-2FE0-4C18-A436-8AE6A00A0551}" type="datetimeFigureOut">
              <a:rPr lang="en-GB" smtClean="0"/>
              <a:pPr/>
              <a:t>01/03/2024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37D7-C1DB-44ED-A445-9C89206782D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0923C-2FE0-4C18-A436-8AE6A00A0551}" type="datetimeFigureOut">
              <a:rPr lang="en-GB" smtClean="0"/>
              <a:pPr/>
              <a:t>01/03/2024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37D7-C1DB-44ED-A445-9C89206782D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0923C-2FE0-4C18-A436-8AE6A00A0551}" type="datetimeFigureOut">
              <a:rPr lang="en-GB" smtClean="0"/>
              <a:pPr/>
              <a:t>01/03/2024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37D7-C1DB-44ED-A445-9C89206782D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0923C-2FE0-4C18-A436-8AE6A00A0551}" type="datetimeFigureOut">
              <a:rPr lang="en-GB" smtClean="0"/>
              <a:pPr/>
              <a:t>01/03/2024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B37D7-C1DB-44ED-A445-9C89206782DF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8A7C25-996B-4B71-8015-92E54C51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5C369-860A-4988-8F8E-27C8ED9B6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6CB57-C910-4B88-85E8-4D2E3C61E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B6785-D262-48AD-B5C5-E00ED6C35E53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F488F-219C-4110-98E5-B5E7CEC83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00A31-D694-403B-9800-D459E09C1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4CD62-678C-4C3E-A4E3-31EF38746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1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6BBE21-AD55-C345-93DB-F8342F27E9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Perception learning as  decision making, and modeling of choices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23D203C-C1A4-164B-88FF-397978B9A6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45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perceptual ability improve?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Classic psychophysics imagined perception to be governed by absolute limits</a:t>
            </a:r>
          </a:p>
          <a:p>
            <a:r>
              <a:rPr lang="en-US" dirty="0"/>
              <a:t>Signal detection theory was developed to measure these limits</a:t>
            </a:r>
          </a:p>
          <a:p>
            <a:r>
              <a:rPr lang="en-US" dirty="0"/>
              <a:t>Visual perception research shows</a:t>
            </a:r>
          </a:p>
          <a:p>
            <a:pPr lvl="1"/>
            <a:r>
              <a:rPr lang="en-US" dirty="0"/>
              <a:t>Perception strongly influenced by prior knowledge</a:t>
            </a:r>
          </a:p>
          <a:p>
            <a:pPr lvl="1"/>
            <a:r>
              <a:rPr lang="en-US" dirty="0"/>
              <a:t>Question: how does this influence work?</a:t>
            </a:r>
          </a:p>
          <a:p>
            <a:r>
              <a:rPr lang="en-US" dirty="0"/>
              <a:t>Evidence for perceptual learning presents some hypotheses</a:t>
            </a:r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Perceptual 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Perceptual discrimination improves with training</a:t>
            </a:r>
            <a:endParaRPr lang="en-GB" dirty="0"/>
          </a:p>
        </p:txBody>
      </p:sp>
      <p:pic>
        <p:nvPicPr>
          <p:cNvPr id="2050" name="Picture 2" descr="https://iiif.elifesciences.org/lax:13388/elife-13388-fig2-v1.tif/full/full/0/defa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" y="3124200"/>
            <a:ext cx="8098155" cy="29718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962400" y="632460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</a:t>
            </a:r>
            <a:r>
              <a:rPr lang="en-US" i="1" dirty="0" err="1"/>
              <a:t>Guggenmos</a:t>
            </a:r>
            <a:r>
              <a:rPr lang="en-US" i="1" dirty="0"/>
              <a:t>, </a:t>
            </a:r>
            <a:r>
              <a:rPr lang="en-US" i="1" dirty="0" err="1"/>
              <a:t>Wilbertz</a:t>
            </a:r>
            <a:r>
              <a:rPr lang="en-US" i="1" dirty="0"/>
              <a:t>, </a:t>
            </a:r>
            <a:r>
              <a:rPr lang="en-US" i="1" dirty="0" err="1"/>
              <a:t>Hebart</a:t>
            </a:r>
            <a:r>
              <a:rPr lang="en-US" i="1" dirty="0"/>
              <a:t> &amp; </a:t>
            </a:r>
            <a:r>
              <a:rPr lang="en-US" i="1" dirty="0" err="1"/>
              <a:t>Sterzer</a:t>
            </a:r>
            <a:r>
              <a:rPr lang="en-US" i="1" dirty="0"/>
              <a:t>, 2016)</a:t>
            </a:r>
            <a:endParaRPr lang="en-GB" i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makes perfect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https://www.youtube.com/watch?v=Qzhs1Z8Rwnk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Attentional weighting</a:t>
            </a:r>
          </a:p>
          <a:p>
            <a:pPr lvl="1"/>
            <a:r>
              <a:rPr lang="en-US" dirty="0"/>
              <a:t>Observers learn to attend to discriminative features of stimuli</a:t>
            </a:r>
          </a:p>
          <a:p>
            <a:r>
              <a:rPr lang="en-US" dirty="0"/>
              <a:t>Stimulus imprinting</a:t>
            </a:r>
          </a:p>
          <a:p>
            <a:pPr lvl="1"/>
            <a:r>
              <a:rPr lang="en-US" dirty="0"/>
              <a:t>Detectors developed that are specialized for stimuli</a:t>
            </a:r>
          </a:p>
          <a:p>
            <a:r>
              <a:rPr lang="en-US" dirty="0"/>
              <a:t>Differentiation</a:t>
            </a:r>
          </a:p>
          <a:p>
            <a:pPr lvl="1"/>
            <a:r>
              <a:rPr lang="en-US" dirty="0"/>
              <a:t>Perceptual adaptation by the development of increasingly differentiated object representations</a:t>
            </a:r>
          </a:p>
          <a:p>
            <a:r>
              <a:rPr lang="en-US" dirty="0"/>
              <a:t>Unitization</a:t>
            </a:r>
          </a:p>
          <a:p>
            <a:pPr lvl="1"/>
            <a:r>
              <a:rPr lang="en-US" dirty="0"/>
              <a:t>Development of sensory units that are triggered when a complex configuration occurs</a:t>
            </a:r>
            <a:endParaRPr lang="en-GB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Attentional weighting</a:t>
            </a:r>
          </a:p>
          <a:p>
            <a:pPr lvl="1"/>
            <a:r>
              <a:rPr lang="en-US" dirty="0"/>
              <a:t>Observers learn to attend to discriminative features of stimuli</a:t>
            </a:r>
          </a:p>
          <a:p>
            <a:r>
              <a:rPr lang="en-US" dirty="0"/>
              <a:t>Stimulus imprinting</a:t>
            </a:r>
          </a:p>
          <a:p>
            <a:pPr lvl="1"/>
            <a:r>
              <a:rPr lang="en-US" dirty="0"/>
              <a:t>Detectors developed that are specialized for stimuli</a:t>
            </a:r>
          </a:p>
          <a:p>
            <a:r>
              <a:rPr lang="en-US" dirty="0">
                <a:solidFill>
                  <a:srgbClr val="FF0000"/>
                </a:solidFill>
              </a:rPr>
              <a:t>Differentiation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Perceptual adaptation by the development of increasingly differentiated object representations</a:t>
            </a:r>
          </a:p>
          <a:p>
            <a:r>
              <a:rPr lang="en-US" dirty="0"/>
              <a:t>Unitization</a:t>
            </a:r>
          </a:p>
          <a:p>
            <a:pPr lvl="1"/>
            <a:r>
              <a:rPr lang="en-US" dirty="0"/>
              <a:t>Development of sensory units that are triggered when a complex configuration occurs</a:t>
            </a:r>
            <a:endParaRPr lang="en-GB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ars.els-cdn.com/content/image/1-s2.0-S0301008212000755-gr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76246"/>
            <a:ext cx="8284243" cy="477695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096000" y="587906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(Gold &amp; Ding, 2013)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Perceptual learning as improved decision-making</a:t>
            </a:r>
            <a:endParaRPr lang="en-GB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http://www.cns.nyu.edu/~david/courses/perception/lecturenotes/motion/motion-slides/motion.0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5600" y="266700"/>
            <a:ext cx="8331200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dataset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Recorded spiking response of neurons in monkey LIP cortex</a:t>
            </a:r>
          </a:p>
          <a:p>
            <a:r>
              <a:rPr lang="en-US" dirty="0"/>
              <a:t>Neurons responsive to different motion directions</a:t>
            </a:r>
          </a:p>
          <a:p>
            <a:r>
              <a:rPr lang="en-US" dirty="0"/>
              <a:t>Measured behavioral and neural data across multiple sessions (e.g. 165 sessions over 645 days for monkey C)</a:t>
            </a:r>
            <a:endParaRPr lang="en-GB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1752600"/>
            <a:ext cx="2971800" cy="448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 rot="5400000">
            <a:off x="7561049" y="3716551"/>
            <a:ext cx="852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Lapse rate</a:t>
            </a:r>
            <a:endParaRPr lang="en-GB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99D5-0D74-496B-B1AE-7A7A2B59CC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Law-Gold model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D1C6154-D993-1846-B5B9-873E5C855D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35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  <a:endParaRPr lang="en-GB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828801"/>
            <a:ext cx="5718114" cy="3864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543050" y="4972050"/>
            <a:ext cx="26860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(Law &amp; Gold, 2009)</a:t>
            </a:r>
            <a:endParaRPr lang="en-GB" sz="1350" i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37002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curves are raised?</a:t>
            </a:r>
            <a:endParaRPr lang="en-GB" dirty="0"/>
          </a:p>
        </p:txBody>
      </p:sp>
      <p:pic>
        <p:nvPicPr>
          <p:cNvPr id="5" name="Content Placeholder 4" descr="maloney_sti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724165" y="2057401"/>
            <a:ext cx="3695672" cy="3394472"/>
          </a:xfrm>
        </p:spPr>
      </p:pic>
    </p:spTree>
    <p:extLst>
      <p:ext uri="{BB962C8B-B14F-4D97-AF65-F5344CB8AC3E}">
        <p14:creationId xmlns:p14="http://schemas.microsoft.com/office/powerpoint/2010/main" val="3503651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Sensory representation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MT modeled as a population of 7200 neurons</a:t>
            </a:r>
          </a:p>
          <a:p>
            <a:pPr lvl="1"/>
            <a:r>
              <a:rPr lang="en-US" dirty="0"/>
              <a:t>200 for each of 36 evenly spaced directions in the 2D plane</a:t>
            </a:r>
          </a:p>
          <a:p>
            <a:pPr lvl="1"/>
            <a:r>
              <a:rPr lang="en-US" dirty="0"/>
              <a:t>Trial-by-trial stimulus responses fixed using neuronal data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00" y="2514600"/>
            <a:ext cx="1814513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7716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neuron model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neuron’s response to a given stimulus modeled as Gaussian with mean </a:t>
            </a:r>
            <a:r>
              <a:rPr lang="en-US" i="1" dirty="0"/>
              <a:t>m</a:t>
            </a:r>
          </a:p>
          <a:p>
            <a:endParaRPr lang="en-US" i="1" dirty="0"/>
          </a:p>
          <a:p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r>
              <a:rPr lang="en-US" i="1" dirty="0"/>
              <a:t>k</a:t>
            </a:r>
            <a:r>
              <a:rPr lang="en-US" i="1" baseline="-25000" dirty="0"/>
              <a:t>0</a:t>
            </a:r>
            <a:r>
              <a:rPr lang="en-US" i="1" dirty="0"/>
              <a:t> </a:t>
            </a:r>
            <a:r>
              <a:rPr lang="en-US" dirty="0"/>
              <a:t>is spiking response at 0% coherence</a:t>
            </a:r>
          </a:p>
          <a:p>
            <a:pPr lvl="1"/>
            <a:r>
              <a:rPr lang="en-US" i="1" dirty="0"/>
              <a:t>k</a:t>
            </a:r>
            <a:r>
              <a:rPr lang="en-US" i="1" baseline="-25000" dirty="0"/>
              <a:t>n</a:t>
            </a:r>
            <a:r>
              <a:rPr lang="en-US" i="1" dirty="0"/>
              <a:t> </a:t>
            </a:r>
            <a:r>
              <a:rPr lang="en-US" dirty="0"/>
              <a:t>is spiking response at 100% coherence in null direction</a:t>
            </a:r>
          </a:p>
          <a:p>
            <a:pPr lvl="1"/>
            <a:r>
              <a:rPr lang="en-US" i="1" dirty="0"/>
              <a:t>k</a:t>
            </a:r>
            <a:r>
              <a:rPr lang="en-US" i="1" baseline="-25000" dirty="0"/>
              <a:t>p</a:t>
            </a:r>
            <a:r>
              <a:rPr lang="en-US" i="1" dirty="0"/>
              <a:t> </a:t>
            </a:r>
            <a:r>
              <a:rPr lang="en-US" dirty="0"/>
              <a:t>is spiking response at 100% coherence in preferred direction</a:t>
            </a:r>
          </a:p>
          <a:p>
            <a:pPr lvl="1"/>
            <a:r>
              <a:rPr lang="en-US" dirty="0"/>
              <a:t> COH is coherence as a fraction</a:t>
            </a:r>
          </a:p>
          <a:p>
            <a:pPr lvl="1"/>
            <a:r>
              <a:rPr lang="en-US" dirty="0"/>
              <a:t> </a:t>
            </a:r>
          </a:p>
          <a:p>
            <a:pPr lvl="1"/>
            <a:r>
              <a:rPr lang="el-GR" i="1" dirty="0"/>
              <a:t>Θ</a:t>
            </a:r>
            <a:r>
              <a:rPr lang="en-US" i="1" dirty="0"/>
              <a:t> </a:t>
            </a:r>
            <a:r>
              <a:rPr lang="en-US" dirty="0"/>
              <a:t>is the neuron’s preferred direction</a:t>
            </a:r>
            <a:endParaRPr lang="en-US" i="1" dirty="0"/>
          </a:p>
          <a:p>
            <a:pPr lvl="1">
              <a:buNone/>
            </a:pPr>
            <a:endParaRPr lang="en-GB" i="1" dirty="0"/>
          </a:p>
        </p:txBody>
      </p:sp>
      <p:pic>
        <p:nvPicPr>
          <p:cNvPr id="34818" name="Picture 2" descr="https://latex.codecogs.com/png.latex?%5Cdpi%7B300%7D%20m%20%3D%20T%5C%7Bk_0%20&amp;plus;%20COH%20%5Bk_n%20&amp;plus;%20%28k_p%20-%20k_n%29f%28%5Ctheta%7C%5CTheta%29%5D%5C%7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8850" y="2800351"/>
            <a:ext cx="5372100" cy="320272"/>
          </a:xfrm>
          <a:prstGeom prst="rect">
            <a:avLst/>
          </a:prstGeom>
          <a:noFill/>
        </p:spPr>
      </p:pic>
      <p:pic>
        <p:nvPicPr>
          <p:cNvPr id="34820" name="Picture 4" descr="https://latex.codecogs.com/png.latex?%5Cdpi%7B300%7D%20f%28%5Ctheta%7C%5CTheta%29%20%3D%20e%5E%7B%5Cfrac%7B-%28%5Ctheta%20-%20%5CTheta%29%5E2%7D%7B2%5Csigma_%7B%5Ctheta%7D%5E2%7D%7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1701" y="3200401"/>
            <a:ext cx="2041592" cy="5286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9578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Interneuron correlations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Neurons with shared direction tuning should fire frequently together</a:t>
            </a:r>
          </a:p>
          <a:p>
            <a:r>
              <a:rPr lang="en-US" dirty="0"/>
              <a:t>Equally excitable neurons should fire frequently together</a:t>
            </a:r>
          </a:p>
          <a:p>
            <a:r>
              <a:rPr lang="en-US" dirty="0"/>
              <a:t>So neuron spiking rates should be correlated, based on similarity in</a:t>
            </a:r>
          </a:p>
          <a:p>
            <a:pPr lvl="1"/>
            <a:r>
              <a:rPr lang="en-US" dirty="0"/>
              <a:t> directional tuning </a:t>
            </a:r>
          </a:p>
          <a:p>
            <a:pPr lvl="1"/>
            <a:r>
              <a:rPr lang="en-US" dirty="0"/>
              <a:t>motion sensitivity</a:t>
            </a:r>
          </a:p>
          <a:p>
            <a:endParaRPr lang="en-GB" dirty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4507" y="5207795"/>
            <a:ext cx="2350294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9137" y="4343401"/>
            <a:ext cx="3471863" cy="139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1888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variable construction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constructed by pooling neuronal responses</a:t>
            </a:r>
            <a:endParaRPr lang="en-GB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8850" y="2800350"/>
            <a:ext cx="4629150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66148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Pooled neuronal responses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a 7200 bit vector </a:t>
            </a:r>
            <a:r>
              <a:rPr lang="en-US" b="1" dirty="0"/>
              <a:t>x</a:t>
            </a:r>
          </a:p>
          <a:p>
            <a:endParaRPr lang="en-US" dirty="0"/>
          </a:p>
          <a:p>
            <a:r>
              <a:rPr lang="en-US" dirty="0"/>
              <a:t>Here, </a:t>
            </a:r>
            <a:r>
              <a:rPr lang="en-US" b="1" dirty="0"/>
              <a:t>r</a:t>
            </a:r>
            <a:r>
              <a:rPr lang="en-US" dirty="0"/>
              <a:t> = </a:t>
            </a:r>
            <a:r>
              <a:rPr lang="en-US" dirty="0" err="1"/>
              <a:t>U</a:t>
            </a:r>
            <a:r>
              <a:rPr lang="en-US" b="1" dirty="0" err="1"/>
              <a:t>z</a:t>
            </a:r>
            <a:r>
              <a:rPr lang="en-US" dirty="0"/>
              <a:t>, </a:t>
            </a:r>
            <a:r>
              <a:rPr lang="en-US" b="1" dirty="0"/>
              <a:t>z </a:t>
            </a:r>
            <a:r>
              <a:rPr lang="en-US" dirty="0"/>
              <a:t>~ N(0,1) and U is the square root of the correlation matrix</a:t>
            </a:r>
          </a:p>
          <a:p>
            <a:r>
              <a:rPr lang="en-US" dirty="0"/>
              <a:t>All neuron responses pooled to yield decision variable  corrupted by decision noise</a:t>
            </a:r>
            <a:endParaRPr lang="en-GB" dirty="0"/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3300" y="2514600"/>
            <a:ext cx="1881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6" name="Picture 2" descr="https://latex.codecogs.com/png.latex?%5Cdpi%7B300%7D%20y%20%3D%20%5Csum_i%5E%7B%5Ctext%7Bneurons%7D%7D%20w_ix_i%20&amp;plus;%20%5Cmathcal%7BN%7D%280%2C25%29%20&amp;plus;%20%5Cmathcal%7BN%7D%20%280%2C%202y%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43150" y="4686300"/>
            <a:ext cx="4057650" cy="694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6932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magic sauce: weight 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reinforcement learning</a:t>
            </a:r>
            <a:endParaRPr lang="en-GB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1651" y="2700337"/>
            <a:ext cx="5450681" cy="278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71429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in neurons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Prediction error</a:t>
            </a:r>
          </a:p>
          <a:p>
            <a:endParaRPr lang="en-US" dirty="0"/>
          </a:p>
          <a:p>
            <a:r>
              <a:rPr lang="en-US" dirty="0"/>
              <a:t>C is -1 for left, +1 for right</a:t>
            </a:r>
          </a:p>
          <a:p>
            <a:r>
              <a:rPr lang="en-US" dirty="0"/>
              <a:t>r is whether there was success or not on the trial</a:t>
            </a:r>
          </a:p>
          <a:p>
            <a:r>
              <a:rPr lang="en-US" dirty="0"/>
              <a:t>E[r] is the predicted probability of responding correctly given the pooled MT responses y</a:t>
            </a:r>
          </a:p>
          <a:p>
            <a:r>
              <a:rPr lang="en-US" b="1" dirty="0"/>
              <a:t>x </a:t>
            </a:r>
            <a:r>
              <a:rPr lang="en-US" dirty="0"/>
              <a:t>is the vector of MT responses</a:t>
            </a:r>
          </a:p>
          <a:p>
            <a:r>
              <a:rPr lang="en-US" dirty="0"/>
              <a:t>E[x] is the vector of baseline MT responses</a:t>
            </a:r>
          </a:p>
          <a:p>
            <a:r>
              <a:rPr lang="en-US" dirty="0"/>
              <a:t>M = 1, n = 0 for the most successful rule</a:t>
            </a:r>
            <a:endParaRPr lang="en-GB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2057400"/>
            <a:ext cx="27432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8259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fit for the behavioral data</a:t>
            </a:r>
            <a:endParaRPr lang="en-GB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2594" y="2000250"/>
            <a:ext cx="5646907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5427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the tuning weights vary?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plots neuron weights on y-axis and directional tuning on x-axis</a:t>
            </a:r>
          </a:p>
          <a:p>
            <a:r>
              <a:rPr lang="en-US" dirty="0"/>
              <a:t>This plot shows the optimal weights to discriminate motion directions 180 degrees apart</a:t>
            </a:r>
          </a:p>
          <a:p>
            <a:r>
              <a:rPr lang="en-US" dirty="0"/>
              <a:t>Some neurons (not all) learn that direction 0 should get high positive weights and direction 180 should get high negative weights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9251" y="2514601"/>
            <a:ext cx="2035969" cy="267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1180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85900" y="914400"/>
            <a:ext cx="6172200" cy="857250"/>
          </a:xfrm>
        </p:spPr>
        <p:txBody>
          <a:bodyPr>
            <a:normAutofit/>
          </a:bodyPr>
          <a:lstStyle/>
          <a:p>
            <a:r>
              <a:rPr lang="en-US" dirty="0"/>
              <a:t>Model LIP headed the right way</a:t>
            </a:r>
            <a:endParaRPr lang="en-GB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5900" y="1543050"/>
            <a:ext cx="6115050" cy="200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4550" y="3657600"/>
            <a:ext cx="4743450" cy="2125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8082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curves are raised?</a:t>
            </a:r>
            <a:endParaRPr lang="en-GB" dirty="0"/>
          </a:p>
        </p:txBody>
      </p:sp>
      <p:pic>
        <p:nvPicPr>
          <p:cNvPr id="5" name="Content Placeholder 4" descr="maloney_sti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724165" y="2057401"/>
            <a:ext cx="3695672" cy="3394472"/>
          </a:xfrm>
          <a:scene3d>
            <a:camera prst="orthographicFront">
              <a:rot lat="0" lon="0" rev="10799999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554492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discrimination task</a:t>
            </a:r>
            <a:endParaRPr lang="en-GB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0455" y="2114550"/>
            <a:ext cx="5376146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3104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Perceptual learning is hyper-specific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Training with horizontal </a:t>
            </a:r>
            <a:r>
              <a:rPr lang="en-US" dirty="0" err="1"/>
              <a:t>Vernier</a:t>
            </a:r>
            <a:r>
              <a:rPr lang="en-US" dirty="0"/>
              <a:t> scales can improve discrimination threshold 6-fold</a:t>
            </a:r>
          </a:p>
          <a:p>
            <a:r>
              <a:rPr lang="en-US" dirty="0"/>
              <a:t>But horizontal training does not translate to vertical direction</a:t>
            </a:r>
            <a:endParaRPr lang="en-GB" dirty="0"/>
          </a:p>
        </p:txBody>
      </p:sp>
      <p:pic>
        <p:nvPicPr>
          <p:cNvPr id="21506" name="Picture 2" descr="https://upload.wikimedia.org/wikipedia/commons/f/fb/Vernier-anim-03nov2008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2050" y="3086100"/>
            <a:ext cx="2414588" cy="1028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9756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specificity predictions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806179"/>
            <a:ext cx="6172200" cy="3394472"/>
          </a:xfrm>
        </p:spPr>
        <p:txBody>
          <a:bodyPr/>
          <a:lstStyle/>
          <a:p>
            <a:r>
              <a:rPr lang="en-US" dirty="0"/>
              <a:t>Infrequently seen directions show less learning</a:t>
            </a:r>
            <a:endParaRPr lang="en-GB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4551" y="2686050"/>
            <a:ext cx="4922044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90823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predicts differential sensitization</a:t>
            </a:r>
            <a:endParaRPr lang="en-GB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5950" y="2571751"/>
            <a:ext cx="4914900" cy="303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228850" y="2114550"/>
            <a:ext cx="20002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Sensory-motor association</a:t>
            </a:r>
            <a:endParaRPr lang="en-GB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86300" y="2123301"/>
            <a:ext cx="20002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Perceptual sensitivity</a:t>
            </a:r>
            <a:endParaRPr lang="en-GB" sz="135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99150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  <a:endParaRPr lang="en-GB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828801"/>
            <a:ext cx="5718114" cy="3864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543050" y="4972050"/>
            <a:ext cx="26860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(Law &amp; Gold, 2009)</a:t>
            </a:r>
            <a:endParaRPr lang="en-GB" sz="1350" i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7743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ars.els-cdn.com/content/image/1-s2.0-S0301008212000755-gr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5901" y="2189434"/>
            <a:ext cx="6213182" cy="358271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715000" y="5266551"/>
            <a:ext cx="17145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(Gold &amp; Ding, 2013)</a:t>
            </a:r>
            <a:endParaRPr lang="en-GB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Perceptual learning as decision-making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178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FE86B-BE46-0B47-8F15-C674612E0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Drift diffusion model for understanding choice reaction times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9829C7-D967-B346-8AAB-CD426EDBA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250" y="2489994"/>
            <a:ext cx="5397500" cy="3022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990DAB-79ED-FB40-A1C7-1FA4C015ACE5}"/>
              </a:ext>
            </a:extLst>
          </p:cNvPr>
          <p:cNvSpPr/>
          <p:nvPr/>
        </p:nvSpPr>
        <p:spPr>
          <a:xfrm>
            <a:off x="114300" y="6276730"/>
            <a:ext cx="891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www.researchgate.net</a:t>
            </a:r>
            <a:r>
              <a:rPr lang="en-US" sz="1200" dirty="0"/>
              <a:t>/publication/221683194_Bias_in_the_Brain_A_Diffusion_Model_Analysis_of_Prior_Probability_and_Potential_Payoff/</a:t>
            </a:r>
            <a:r>
              <a:rPr lang="en-US" sz="1200" dirty="0" err="1"/>
              <a:t>figures?lo</a:t>
            </a:r>
            <a:r>
              <a:rPr lang="en-US" sz="1200" dirty="0"/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1919478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EC09-DA78-BC40-857E-25BAFB59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time modeling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5DE542-29B5-8B40-8460-4520E7176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250" y="2750344"/>
            <a:ext cx="5397500" cy="2501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B18368-5470-5644-8730-83C1F6DCA0EB}"/>
              </a:ext>
            </a:extLst>
          </p:cNvPr>
          <p:cNvSpPr/>
          <p:nvPr/>
        </p:nvSpPr>
        <p:spPr>
          <a:xfrm>
            <a:off x="123092" y="6277430"/>
            <a:ext cx="889781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Hanes, D. P., Patterson, W. F., &amp;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Schall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J. D. (1998). Role of frontal eye fields in countermanding saccades: visual, movement, and fixation activity.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Journal of neurophysiology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79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(2), 817-834.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19370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loney_sti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10800000">
            <a:off x="2724165" y="1824362"/>
            <a:ext cx="3695672" cy="3394472"/>
          </a:xfrm>
        </p:spPr>
      </p:pic>
      <p:sp>
        <p:nvSpPr>
          <p:cNvPr id="4" name="TextBox 3"/>
          <p:cNvSpPr txBox="1"/>
          <p:nvPr/>
        </p:nvSpPr>
        <p:spPr>
          <a:xfrm>
            <a:off x="1485900" y="5600700"/>
            <a:ext cx="59436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350" dirty="0">
                <a:solidFill>
                  <a:prstClr val="black"/>
                </a:solidFill>
                <a:latin typeface="Calibri" panose="020F0502020204030204"/>
              </a:rPr>
              <a:t>http://www.psych.nyu.edu/maloney/MamassianLandyMaloney.MITPress2003.pdf</a:t>
            </a:r>
          </a:p>
        </p:txBody>
      </p:sp>
    </p:spTree>
    <p:extLst>
      <p:ext uri="{BB962C8B-B14F-4D97-AF65-F5344CB8AC3E}">
        <p14:creationId xmlns:p14="http://schemas.microsoft.com/office/powerpoint/2010/main" val="384731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Vision uses more information than impacts the retina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see isn’t exactly what you get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7350" y="2943225"/>
            <a:ext cx="565785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5256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as inference</a:t>
            </a:r>
            <a:endParaRPr lang="en-GB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3050" y="1977629"/>
            <a:ext cx="586928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971800" y="5486400"/>
            <a:ext cx="25146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Want to know </a:t>
            </a:r>
            <a:r>
              <a:rPr lang="el-GR" sz="1350" dirty="0">
                <a:solidFill>
                  <a:prstClr val="black"/>
                </a:solidFill>
                <a:latin typeface="Calibri" panose="020F0502020204030204"/>
              </a:rPr>
              <a:t>θ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, get to see </a:t>
            </a:r>
            <a:r>
              <a:rPr lang="el-GR" sz="1350" dirty="0">
                <a:solidFill>
                  <a:prstClr val="black"/>
                </a:solidFill>
                <a:latin typeface="Calibri" panose="020F0502020204030204"/>
              </a:rPr>
              <a:t>φ</a:t>
            </a:r>
            <a:endParaRPr lang="en-GB" sz="135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62237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Perceptual learning: a computational perspective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D750972-24D7-6241-B464-E7758A37D2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8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 bwMode="auto">
          <a:xfrm>
            <a:off x="0" y="169862"/>
            <a:ext cx="9144000" cy="3635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en-US" dirty="0">
                <a:ea typeface="ＭＳ Ｐゴシック" charset="-128"/>
                <a:cs typeface="Arial" charset="0"/>
              </a:rPr>
              <a:t>Absolute Thresholds</a:t>
            </a:r>
          </a:p>
        </p:txBody>
      </p:sp>
      <p:pic>
        <p:nvPicPr>
          <p:cNvPr id="21507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0400" y="1974850"/>
            <a:ext cx="5283200" cy="457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TextBox 1"/>
          <p:cNvSpPr txBox="1">
            <a:spLocks noChangeArrowheads="1"/>
          </p:cNvSpPr>
          <p:nvPr/>
        </p:nvSpPr>
        <p:spPr bwMode="auto">
          <a:xfrm>
            <a:off x="854075" y="917575"/>
            <a:ext cx="6629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b="1" dirty="0">
                <a:solidFill>
                  <a:srgbClr val="0070C0"/>
                </a:solidFill>
                <a:cs typeface="Arial Unicode MS" charset="0"/>
              </a:rPr>
              <a:t>Psychometric function demonstrating the probabilistic (statistical) nature of the threshold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as inference</a:t>
            </a:r>
            <a:endParaRPr lang="en-GB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493837"/>
            <a:ext cx="782570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438400" y="61722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to know </a:t>
            </a:r>
            <a:r>
              <a:rPr lang="el-GR" dirty="0"/>
              <a:t>θ</a:t>
            </a:r>
            <a:r>
              <a:rPr lang="en-US" dirty="0"/>
              <a:t>, get to see </a:t>
            </a:r>
            <a:r>
              <a:rPr lang="el-GR" dirty="0"/>
              <a:t>φ</a:t>
            </a:r>
            <a:endParaRPr lang="en-GB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NOTES_FOOTER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4657</TotalTime>
  <Words>848</Words>
  <Application>Microsoft Macintosh PowerPoint</Application>
  <PresentationFormat>On-screen Show (4:3)</PresentationFormat>
  <Paragraphs>123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1_Office Theme</vt:lpstr>
      <vt:lpstr>Perception learning as  decision making, and modeling of choices</vt:lpstr>
      <vt:lpstr>Which curves are raised?</vt:lpstr>
      <vt:lpstr>Which curves are raised?</vt:lpstr>
      <vt:lpstr>PowerPoint Presentation</vt:lpstr>
      <vt:lpstr>Vision uses more information than impacts the retina</vt:lpstr>
      <vt:lpstr>Perception as inference</vt:lpstr>
      <vt:lpstr>Perceptual learning: a computational perspective</vt:lpstr>
      <vt:lpstr>Absolute Thresholds</vt:lpstr>
      <vt:lpstr>Perception as inference</vt:lpstr>
      <vt:lpstr>Can perceptual ability improve?</vt:lpstr>
      <vt:lpstr>Perceptual learning</vt:lpstr>
      <vt:lpstr>Practice makes perfect</vt:lpstr>
      <vt:lpstr>Hypotheses</vt:lpstr>
      <vt:lpstr>Hypotheses</vt:lpstr>
      <vt:lpstr>Perceptual learning as improved decision-making</vt:lpstr>
      <vt:lpstr>PowerPoint Presentation</vt:lpstr>
      <vt:lpstr>The dataset</vt:lpstr>
      <vt:lpstr>The Law-Gold model</vt:lpstr>
      <vt:lpstr>The model</vt:lpstr>
      <vt:lpstr>Sensory representation</vt:lpstr>
      <vt:lpstr>Individual neuron model</vt:lpstr>
      <vt:lpstr>Interneuron correlations</vt:lpstr>
      <vt:lpstr>Decision variable construction</vt:lpstr>
      <vt:lpstr>Pooled neuronal responses</vt:lpstr>
      <vt:lpstr>The magic sauce: weight learning</vt:lpstr>
      <vt:lpstr>Reinforcement learning in neurons</vt:lpstr>
      <vt:lpstr>Good fit for the behavioral data</vt:lpstr>
      <vt:lpstr>How did the tuning weights vary?</vt:lpstr>
      <vt:lpstr>Model LIP headed the right way</vt:lpstr>
      <vt:lpstr>Fine discrimination task</vt:lpstr>
      <vt:lpstr>Perceptual learning is hyper-specific</vt:lpstr>
      <vt:lpstr>Training specificity predictions</vt:lpstr>
      <vt:lpstr>Model predicts differential sensitization</vt:lpstr>
      <vt:lpstr>The model</vt:lpstr>
      <vt:lpstr>Perceptual learning as decision-making</vt:lpstr>
      <vt:lpstr>Drift diffusion model for understanding choice reaction times </vt:lpstr>
      <vt:lpstr>Response time modeling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Perceptual learning</dc:title>
  <dc:creator>nisheeth</dc:creator>
  <cp:lastModifiedBy>Pragathi</cp:lastModifiedBy>
  <cp:revision>18</cp:revision>
  <dcterms:created xsi:type="dcterms:W3CDTF">2019-02-14T13:23:22Z</dcterms:created>
  <dcterms:modified xsi:type="dcterms:W3CDTF">2024-03-04T06:15:27Z</dcterms:modified>
</cp:coreProperties>
</file>